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2" r:id="rId17"/>
  </p:sldIdLst>
  <p:sldSz cx="12192000" cy="6858000"/>
  <p:notesSz cx="6858000" cy="9144000"/>
  <p:embeddedFontLs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0mzkTjBiq0SR3XjPdTYY2JbaV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2C764-31B2-4004-881F-B1FC527E4B00}">
  <a:tblStyle styleId="{2A52C764-31B2-4004-881F-B1FC527E4B0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3"/>
          </a:solidFill>
        </a:fill>
      </a:tcStyle>
    </a:wholeTbl>
    <a:band1H>
      <a:tcTxStyle/>
      <a:tcStyle>
        <a:tcBdr/>
        <a:fill>
          <a:solidFill>
            <a:srgbClr val="CCDC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C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2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12bcd3f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12bcd3f2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12bcd3f2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12bcd3f2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12bcd3f2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12bcd3f2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75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5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sp>
          <p:nvSpPr>
            <p:cNvPr id="24" name="Google Shape;24;p25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</p:sp>
        <p:cxnSp>
          <p:nvCxnSpPr>
            <p:cNvPr id="25" name="Google Shape;25;p2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5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8" name="Google Shape;28;p25"/>
            <p:cNvSpPr/>
            <p:nvPr/>
          </p:nvSpPr>
          <p:spPr>
            <a:xfrm>
              <a:off x="9603442" y="-8467"/>
              <a:ext cx="258617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5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266F8B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5"/>
            <p:cNvSpPr/>
            <p:nvPr/>
          </p:nvSpPr>
          <p:spPr>
            <a:xfrm>
              <a:off x="9334500" y="-8467"/>
              <a:ext cx="2850868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6F8B">
                <a:alpha val="49800"/>
              </a:srgbClr>
            </a:solidFill>
            <a:ln>
              <a:noFill/>
            </a:ln>
          </p:spPr>
        </p:sp>
        <p:sp>
          <p:nvSpPr>
            <p:cNvPr id="31" name="Google Shape;31;p25"/>
            <p:cNvSpPr/>
            <p:nvPr/>
          </p:nvSpPr>
          <p:spPr>
            <a:xfrm>
              <a:off x="10898730" y="-8467"/>
              <a:ext cx="1290094" cy="685800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32" name="Google Shape;32;p25"/>
            <p:cNvSpPr/>
            <p:nvPr/>
          </p:nvSpPr>
          <p:spPr>
            <a:xfrm>
              <a:off x="10938999" y="-8467"/>
              <a:ext cx="1249825" cy="685800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8F98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5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266F8B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5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5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7EC0D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35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7EC0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7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7EC0D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37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7EC0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body" idx="1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>
            <a:spLocks noGrp="1"/>
          </p:cNvSpPr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0"/>
          <p:cNvSpPr txBox="1">
            <a:spLocks noGrp="1"/>
          </p:cNvSpPr>
          <p:nvPr>
            <p:ph type="body" idx="1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3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4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7" name="Google Shape;7;p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4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10" name="Google Shape;10;p24"/>
            <p:cNvSpPr/>
            <p:nvPr/>
          </p:nvSpPr>
          <p:spPr>
            <a:xfrm>
              <a:off x="9603442" y="-8467"/>
              <a:ext cx="258617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4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266F8B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4"/>
            <p:cNvSpPr/>
            <p:nvPr/>
          </p:nvSpPr>
          <p:spPr>
            <a:xfrm>
              <a:off x="9334500" y="-8467"/>
              <a:ext cx="2850868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6F8B">
                <a:alpha val="49800"/>
              </a:srgbClr>
            </a:solidFill>
            <a:ln>
              <a:noFill/>
            </a:ln>
          </p:spPr>
        </p:sp>
        <p:sp>
          <p:nvSpPr>
            <p:cNvPr id="13" name="Google Shape;13;p24"/>
            <p:cNvSpPr/>
            <p:nvPr/>
          </p:nvSpPr>
          <p:spPr>
            <a:xfrm>
              <a:off x="10898730" y="-8467"/>
              <a:ext cx="1290094" cy="685800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14" name="Google Shape;14;p24"/>
            <p:cNvSpPr/>
            <p:nvPr/>
          </p:nvSpPr>
          <p:spPr>
            <a:xfrm>
              <a:off x="10938999" y="-8467"/>
              <a:ext cx="1249825" cy="685800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8F98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4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266F8B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"/>
          <p:cNvPicPr preferRelativeResize="0"/>
          <p:nvPr/>
        </p:nvPicPr>
        <p:blipFill rotWithShape="1">
          <a:blip r:embed="rId5">
            <a:alphaModFix/>
          </a:blip>
          <a:srcRect t="11978" r="1485" b="14084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"/>
          <p:cNvSpPr txBox="1"/>
          <p:nvPr/>
        </p:nvSpPr>
        <p:spPr>
          <a:xfrm>
            <a:off x="434551" y="112525"/>
            <a:ext cx="113229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Bank Customer Churn</a:t>
            </a:r>
            <a:endParaRPr dirty="0">
              <a:latin typeface="Cambria" panose="02040503050406030204" pitchFamily="18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INFO 583 - Introduction to Data Mining for Business</a:t>
            </a:r>
            <a:endParaRPr dirty="0">
              <a:latin typeface="Cambria" panose="02040503050406030204" pitchFamily="18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Final Term Project</a:t>
            </a:r>
            <a:endParaRPr sz="2800" b="1" dirty="0">
              <a:solidFill>
                <a:schemeClr val="lt1"/>
              </a:solidFill>
              <a:latin typeface="Cambria" panose="02040503050406030204" pitchFamily="18" charset="0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October 2023</a:t>
            </a:r>
            <a:endParaRPr sz="2800" b="1" dirty="0">
              <a:solidFill>
                <a:schemeClr val="lt1"/>
              </a:solidFill>
              <a:latin typeface="Cambria" panose="02040503050406030204" pitchFamily="18" charset="0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Cambria" panose="02040503050406030204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8154296" y="5798372"/>
            <a:ext cx="4037704" cy="1059628"/>
          </a:xfrm>
          <a:prstGeom prst="rect">
            <a:avLst/>
          </a:prstGeom>
          <a:solidFill>
            <a:srgbClr val="D214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37177" y="5937549"/>
            <a:ext cx="3646394" cy="73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166625" y="5798375"/>
            <a:ext cx="75501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Group 7</a:t>
            </a:r>
            <a:endParaRPr sz="2900" b="1" dirty="0">
              <a:solidFill>
                <a:schemeClr val="lt1"/>
              </a:solidFill>
              <a:latin typeface="Cambria" panose="02040503050406030204" pitchFamily="18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dirty="0" err="1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Getrude</a:t>
            </a:r>
            <a:r>
              <a:rPr lang="en-US" sz="20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Shabiha</a:t>
            </a:r>
            <a:r>
              <a:rPr lang="en-US" sz="20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, Hema Ravi Teja </a:t>
            </a:r>
            <a:r>
              <a:rPr lang="en-US" sz="2000" b="1" dirty="0" err="1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Bollam</a:t>
            </a:r>
            <a:r>
              <a:rPr lang="en-US" sz="2000" b="1" dirty="0">
                <a:solidFill>
                  <a:schemeClr val="lt1"/>
                </a:solidFill>
                <a:latin typeface="Cambria" panose="02040503050406030204" pitchFamily="18" charset="0"/>
                <a:ea typeface="Roboto"/>
                <a:cs typeface="Roboto"/>
                <a:sym typeface="Roboto"/>
              </a:rPr>
              <a:t>, Sarju Tuladhar</a:t>
            </a:r>
            <a:endParaRPr sz="1500" dirty="0">
              <a:solidFill>
                <a:schemeClr val="lt1"/>
              </a:solidFill>
              <a:latin typeface="Cambria" panose="02040503050406030204" pitchFamily="18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F25815-F163-8643-9F76-BD5843EA7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2"/>
    </mc:Choice>
    <mc:Fallback xmlns="">
      <p:transition spd="slow" advTm="2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525A1C88-4DB1-5E42-9726-158859819B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Model Selection</a:t>
            </a:r>
          </a:p>
        </p:txBody>
      </p:sp>
      <p:pic>
        <p:nvPicPr>
          <p:cNvPr id="11" name="Picture 10" descr="A graph of a tree&#10;&#10;Description automatically generated">
            <a:extLst>
              <a:ext uri="{FF2B5EF4-FFF2-40B4-BE49-F238E27FC236}">
                <a16:creationId xmlns:a16="http://schemas.microsoft.com/office/drawing/2014/main" id="{7E9D9132-CE42-EA4F-A5A8-9C10EB7A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1" y="1117600"/>
            <a:ext cx="3514090" cy="2650767"/>
          </a:xfrm>
          <a:prstGeom prst="rect">
            <a:avLst/>
          </a:prstGeom>
        </p:spPr>
      </p:pic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2850B898-2898-1B4C-BA11-1EA45B1F2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981" y="1110508"/>
            <a:ext cx="3520277" cy="2715996"/>
          </a:xfrm>
          <a:prstGeom prst="rect">
            <a:avLst/>
          </a:prstGeom>
        </p:spPr>
      </p:pic>
      <p:pic>
        <p:nvPicPr>
          <p:cNvPr id="15" name="Picture 14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1F703915-D2A8-EF4E-AD1F-640634627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1" y="3921386"/>
            <a:ext cx="3514090" cy="2715996"/>
          </a:xfrm>
          <a:prstGeom prst="rect">
            <a:avLst/>
          </a:prstGeom>
        </p:spPr>
      </p:pic>
      <p:pic>
        <p:nvPicPr>
          <p:cNvPr id="17" name="Picture 16" descr="A graph of a line&#10;&#10;Description automatically generated">
            <a:extLst>
              <a:ext uri="{FF2B5EF4-FFF2-40B4-BE49-F238E27FC236}">
                <a16:creationId xmlns:a16="http://schemas.microsoft.com/office/drawing/2014/main" id="{202E41A3-EEA1-4F46-A443-ABCB0810C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819" y="3893037"/>
            <a:ext cx="3524622" cy="2715996"/>
          </a:xfrm>
          <a:prstGeom prst="rect">
            <a:avLst/>
          </a:prstGeom>
        </p:spPr>
      </p:pic>
      <p:pic>
        <p:nvPicPr>
          <p:cNvPr id="19" name="Picture 18" descr="A graph with a red line&#10;&#10;Description automatically generated">
            <a:extLst>
              <a:ext uri="{FF2B5EF4-FFF2-40B4-BE49-F238E27FC236}">
                <a16:creationId xmlns:a16="http://schemas.microsoft.com/office/drawing/2014/main" id="{C27B7C95-C7EA-524A-83BA-E896B1803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559" y="3826504"/>
            <a:ext cx="3599418" cy="2782529"/>
          </a:xfrm>
          <a:prstGeom prst="rect">
            <a:avLst/>
          </a:prstGeom>
        </p:spPr>
      </p:pic>
      <p:pic>
        <p:nvPicPr>
          <p:cNvPr id="20" name="Google Shape;162;g2912bcd3f23_0_160">
            <a:extLst>
              <a:ext uri="{FF2B5EF4-FFF2-40B4-BE49-F238E27FC236}">
                <a16:creationId xmlns:a16="http://schemas.microsoft.com/office/drawing/2014/main" id="{BD2AB583-269B-8743-A181-2C1675AA2DD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17245" y="24896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graph of a line&#10;&#10;Description automatically generated">
            <a:extLst>
              <a:ext uri="{FF2B5EF4-FFF2-40B4-BE49-F238E27FC236}">
                <a16:creationId xmlns:a16="http://schemas.microsoft.com/office/drawing/2014/main" id="{E4D7C2AF-D560-F844-8D55-F2449D5D2E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5559" y="1103838"/>
            <a:ext cx="3599418" cy="2618728"/>
          </a:xfrm>
          <a:prstGeom prst="rect">
            <a:avLst/>
          </a:prstGeom>
        </p:spPr>
      </p:pic>
      <p:pic>
        <p:nvPicPr>
          <p:cNvPr id="7" name="roc">
            <a:hlinkClick r:id="" action="ppaction://media"/>
            <a:extLst>
              <a:ext uri="{FF2B5EF4-FFF2-40B4-BE49-F238E27FC236}">
                <a16:creationId xmlns:a16="http://schemas.microsoft.com/office/drawing/2014/main" id="{70B62483-DF82-32AA-3250-001342275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09179" y="64058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01CDC35E-3B2F-4D44-B0AB-FF70E44C3E3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Visualizations and Insights of Key Predictors</a:t>
            </a: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0D1379-AC19-334F-80D2-FA2DBCD9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8523"/>
            <a:ext cx="7703821" cy="4504976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DC99545-CE08-6F42-B380-D41419D8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13774"/>
              </p:ext>
            </p:extLst>
          </p:nvPr>
        </p:nvGraphicFramePr>
        <p:xfrm>
          <a:off x="7703821" y="2437802"/>
          <a:ext cx="2941920" cy="2706417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941920">
                  <a:extLst>
                    <a:ext uri="{9D8B030D-6E8A-4147-A177-3AD203B41FA5}">
                      <a16:colId xmlns:a16="http://schemas.microsoft.com/office/drawing/2014/main" val="4044649098"/>
                    </a:ext>
                  </a:extLst>
                </a:gridCol>
              </a:tblGrid>
              <a:tr h="60176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</a:rPr>
                        <a:t>Key Points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0091"/>
                  </a:ext>
                </a:extLst>
              </a:tr>
              <a:tr h="2104653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France has the least churn rate.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Germany has the highest churn rate.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20981"/>
                  </a:ext>
                </a:extLst>
              </a:tr>
            </a:tbl>
          </a:graphicData>
        </a:graphic>
      </p:graphicFrame>
      <p:pic>
        <p:nvPicPr>
          <p:cNvPr id="9" name="Google Shape;162;g2912bcd3f23_0_160">
            <a:extLst>
              <a:ext uri="{FF2B5EF4-FFF2-40B4-BE49-F238E27FC236}">
                <a16:creationId xmlns:a16="http://schemas.microsoft.com/office/drawing/2014/main" id="{57A15100-6554-8F44-A089-75B3096E21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50B41-BAE6-184F-B7F9-6C2382817648}"/>
              </a:ext>
            </a:extLst>
          </p:cNvPr>
          <p:cNvSpPr txBox="1"/>
          <p:nvPr/>
        </p:nvSpPr>
        <p:spPr>
          <a:xfrm>
            <a:off x="525780" y="1085850"/>
            <a:ext cx="621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  <a:sym typeface="Trebuchet MS"/>
              </a:rPr>
              <a:t>Customer Churn based on Geography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03F6850-9897-91D5-D8D7-8B0483BD7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99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7"/>
    </mc:Choice>
    <mc:Fallback xmlns="">
      <p:transition spd="slow" advTm="17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8407BE5C-95C9-1C41-91FE-41B285C446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Visualizations and Insights of Key Predictors</a:t>
            </a:r>
          </a:p>
        </p:txBody>
      </p:sp>
      <p:pic>
        <p:nvPicPr>
          <p:cNvPr id="5" name="Google Shape;162;g2912bcd3f23_0_160">
            <a:extLst>
              <a:ext uri="{FF2B5EF4-FFF2-40B4-BE49-F238E27FC236}">
                <a16:creationId xmlns:a16="http://schemas.microsoft.com/office/drawing/2014/main" id="{3979CD2C-6074-E249-879F-E8E6FA0BB4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3106DF7-1A40-EE4F-B309-8746222AD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983262"/>
              </p:ext>
            </p:extLst>
          </p:nvPr>
        </p:nvGraphicFramePr>
        <p:xfrm>
          <a:off x="7242210" y="3221477"/>
          <a:ext cx="2941920" cy="2377918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941920">
                  <a:extLst>
                    <a:ext uri="{9D8B030D-6E8A-4147-A177-3AD203B41FA5}">
                      <a16:colId xmlns:a16="http://schemas.microsoft.com/office/drawing/2014/main" val="4044649098"/>
                    </a:ext>
                  </a:extLst>
                </a:gridCol>
              </a:tblGrid>
              <a:tr h="5287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</a:rPr>
                        <a:t>Key Points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0091"/>
                  </a:ext>
                </a:extLst>
              </a:tr>
              <a:tr h="184919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Female customers churn their bank account more.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Male customers are more loyal.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20981"/>
                  </a:ext>
                </a:extLst>
              </a:tr>
            </a:tbl>
          </a:graphicData>
        </a:graphic>
      </p:graphicFrame>
      <p:pic>
        <p:nvPicPr>
          <p:cNvPr id="10" name="Picture 9" descr="A blue and orange pie chart&#10;&#10;Description automatically generated">
            <a:extLst>
              <a:ext uri="{FF2B5EF4-FFF2-40B4-BE49-F238E27FC236}">
                <a16:creationId xmlns:a16="http://schemas.microsoft.com/office/drawing/2014/main" id="{6B9D0085-F4E4-2741-8F5D-BC4F0AA0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3" y="2750800"/>
            <a:ext cx="6604147" cy="3319272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3C61C0A5-A56C-7F48-BADD-E90C09B11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50994"/>
              </p:ext>
            </p:extLst>
          </p:nvPr>
        </p:nvGraphicFramePr>
        <p:xfrm>
          <a:off x="626110" y="1669405"/>
          <a:ext cx="2780030" cy="949325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780030">
                  <a:extLst>
                    <a:ext uri="{9D8B030D-6E8A-4147-A177-3AD203B41FA5}">
                      <a16:colId xmlns:a16="http://schemas.microsoft.com/office/drawing/2014/main" val="929995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Ratio of Churn for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Females: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135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77AD3C17-8A3C-4840-8D1A-FDE58D1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02565"/>
              </p:ext>
            </p:extLst>
          </p:nvPr>
        </p:nvGraphicFramePr>
        <p:xfrm>
          <a:off x="3912944" y="1652525"/>
          <a:ext cx="2780030" cy="949325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780030">
                  <a:extLst>
                    <a:ext uri="{9D8B030D-6E8A-4147-A177-3AD203B41FA5}">
                      <a16:colId xmlns:a16="http://schemas.microsoft.com/office/drawing/2014/main" val="929995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Ratio of Churn for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Males: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1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334C740-A612-8246-B382-2B3C5A3F8045}"/>
              </a:ext>
            </a:extLst>
          </p:cNvPr>
          <p:cNvSpPr txBox="1"/>
          <p:nvPr/>
        </p:nvSpPr>
        <p:spPr>
          <a:xfrm>
            <a:off x="475054" y="971815"/>
            <a:ext cx="621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  <a:sym typeface="Trebuchet MS"/>
              </a:rPr>
              <a:t>Customer Churn based on Gender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757FAF88-033B-5CEB-57CF-14AFD8EB6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05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2"/>
    </mc:Choice>
    <mc:Fallback xmlns="">
      <p:transition spd="slow" advTm="25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C8D4DC26-4B52-D84E-B4E5-6FBB4732D6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Visualizations and Insights of Key Predictors</a:t>
            </a:r>
          </a:p>
        </p:txBody>
      </p:sp>
      <p:pic>
        <p:nvPicPr>
          <p:cNvPr id="5" name="Google Shape;162;g2912bcd3f23_0_160">
            <a:extLst>
              <a:ext uri="{FF2B5EF4-FFF2-40B4-BE49-F238E27FC236}">
                <a16:creationId xmlns:a16="http://schemas.microsoft.com/office/drawing/2014/main" id="{DDE9C88D-C015-1D4E-94C1-2391B553C7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aph of a customer chum&#10;&#10;Description automatically generated">
            <a:extLst>
              <a:ext uri="{FF2B5EF4-FFF2-40B4-BE49-F238E27FC236}">
                <a16:creationId xmlns:a16="http://schemas.microsoft.com/office/drawing/2014/main" id="{C89A283D-F346-3548-8DF8-2FF9556FB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1787"/>
            <a:ext cx="7916820" cy="438363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D91C2E-CCB7-A441-AB62-D778BF304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74173"/>
              </p:ext>
            </p:extLst>
          </p:nvPr>
        </p:nvGraphicFramePr>
        <p:xfrm>
          <a:off x="8133991" y="2630284"/>
          <a:ext cx="2941920" cy="262670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941920">
                  <a:extLst>
                    <a:ext uri="{9D8B030D-6E8A-4147-A177-3AD203B41FA5}">
                      <a16:colId xmlns:a16="http://schemas.microsoft.com/office/drawing/2014/main" val="4044649098"/>
                    </a:ext>
                  </a:extLst>
                </a:gridCol>
              </a:tblGrid>
              <a:tr h="5287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</a:rPr>
                        <a:t>Key Points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0091"/>
                  </a:ext>
                </a:extLst>
              </a:tr>
              <a:tr h="184919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Customers 35yrs or younger churn less.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Customers older than 35yrs tend to churn bank account more.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209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7C62D1-EB08-9D40-95D9-978FA9E10B0A}"/>
              </a:ext>
            </a:extLst>
          </p:cNvPr>
          <p:cNvSpPr txBox="1"/>
          <p:nvPr/>
        </p:nvSpPr>
        <p:spPr>
          <a:xfrm>
            <a:off x="1078050" y="1147022"/>
            <a:ext cx="621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  <a:sym typeface="Trebuchet MS"/>
              </a:rPr>
              <a:t>Customer Churn based on Age Distribution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0C0E50-E680-7607-3FEE-F9B3CE31D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80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2"/>
    </mc:Choice>
    <mc:Fallback xmlns="">
      <p:transition spd="slow" advTm="18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24C9EAE2-4617-FF4C-886A-559FDEA114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Visualizations and Insights of Key Predictors</a:t>
            </a:r>
          </a:p>
        </p:txBody>
      </p:sp>
      <p:pic>
        <p:nvPicPr>
          <p:cNvPr id="5" name="Google Shape;162;g2912bcd3f23_0_160">
            <a:extLst>
              <a:ext uri="{FF2B5EF4-FFF2-40B4-BE49-F238E27FC236}">
                <a16:creationId xmlns:a16="http://schemas.microsoft.com/office/drawing/2014/main" id="{9592A28D-11A5-394E-8748-144E3410BA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blue and orange pie chart&#10;&#10;Description automatically generated">
            <a:extLst>
              <a:ext uri="{FF2B5EF4-FFF2-40B4-BE49-F238E27FC236}">
                <a16:creationId xmlns:a16="http://schemas.microsoft.com/office/drawing/2014/main" id="{79189175-0233-A847-857C-6DF86F555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39974"/>
            <a:ext cx="7235190" cy="371589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D7ABF43-E423-1141-AB2A-AEA3DED0C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54837"/>
              </p:ext>
            </p:extLst>
          </p:nvPr>
        </p:nvGraphicFramePr>
        <p:xfrm>
          <a:off x="351790" y="1599492"/>
          <a:ext cx="2780030" cy="949325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780030">
                  <a:extLst>
                    <a:ext uri="{9D8B030D-6E8A-4147-A177-3AD203B41FA5}">
                      <a16:colId xmlns:a16="http://schemas.microsoft.com/office/drawing/2014/main" val="929995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Ratio of Churn for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Inactive Members: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13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52A1A8-6AE9-A849-A145-D77083D4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6376"/>
              </p:ext>
            </p:extLst>
          </p:nvPr>
        </p:nvGraphicFramePr>
        <p:xfrm>
          <a:off x="4218940" y="1599491"/>
          <a:ext cx="2780030" cy="949325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780030">
                  <a:extLst>
                    <a:ext uri="{9D8B030D-6E8A-4147-A177-3AD203B41FA5}">
                      <a16:colId xmlns:a16="http://schemas.microsoft.com/office/drawing/2014/main" val="929995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Ratio of Churn for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Cambria" panose="02040503050406030204" pitchFamily="18" charset="0"/>
                        </a:rPr>
                        <a:t>Active Members: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39135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8A01E568-5F08-E849-9A17-B288D6D27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77718"/>
              </p:ext>
            </p:extLst>
          </p:nvPr>
        </p:nvGraphicFramePr>
        <p:xfrm>
          <a:off x="7448191" y="2728544"/>
          <a:ext cx="2941920" cy="2377918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941920">
                  <a:extLst>
                    <a:ext uri="{9D8B030D-6E8A-4147-A177-3AD203B41FA5}">
                      <a16:colId xmlns:a16="http://schemas.microsoft.com/office/drawing/2014/main" val="4044649098"/>
                    </a:ext>
                  </a:extLst>
                </a:gridCol>
              </a:tblGrid>
              <a:tr h="5287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</a:rPr>
                        <a:t>Key Points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0091"/>
                  </a:ext>
                </a:extLst>
              </a:tr>
              <a:tr h="184919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Inactive Customers tend to churn more.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Active members tend to churn less.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209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E7239F-0FDA-A249-87C5-95ABE68B4EBA}"/>
              </a:ext>
            </a:extLst>
          </p:cNvPr>
          <p:cNvSpPr txBox="1"/>
          <p:nvPr/>
        </p:nvSpPr>
        <p:spPr>
          <a:xfrm>
            <a:off x="781050" y="1068863"/>
            <a:ext cx="621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  <a:sym typeface="Trebuchet MS"/>
              </a:rPr>
              <a:t>Customer Churn based on Activity Status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B6976B-EB4F-F874-E741-FDA1ABDAA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41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0"/>
    </mc:Choice>
    <mc:Fallback xmlns="">
      <p:transition spd="slow" advTm="1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0284" y="6262925"/>
            <a:ext cx="2576549" cy="51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/>
          <p:nvPr/>
        </p:nvSpPr>
        <p:spPr>
          <a:xfrm>
            <a:off x="626110" y="1489021"/>
            <a:ext cx="1943100" cy="16891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Identify churning among customers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626110" y="3182620"/>
            <a:ext cx="1943100" cy="16891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Understand Reasons for churn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626110" y="4871720"/>
            <a:ext cx="2095500" cy="1041400"/>
          </a:xfrm>
          <a:prstGeom prst="rect">
            <a:avLst/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Create an action plan to reduce churn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3901440" y="1489021"/>
            <a:ext cx="5880100" cy="119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Focus on the customer that are most likely to churn and understand the reason why.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3901440" y="3220031"/>
            <a:ext cx="5880100" cy="119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Identify why customers are churning by pinpointing the main issues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3901440" y="4795520"/>
            <a:ext cx="5880100" cy="119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lt1"/>
                </a:solidFill>
                <a:latin typeface="Cambria" panose="02040503050406030204" pitchFamily="18" charset="0"/>
                <a:sym typeface="Trebuchet MS"/>
              </a:rPr>
              <a:t>Create a marketing strategy that would reduce bringing in possible churning members and reduce churn among existing members</a:t>
            </a:r>
            <a:endParaRPr sz="1800" b="1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2892425" y="1917487"/>
            <a:ext cx="685800" cy="1837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22"/>
          <p:cNvSpPr/>
          <p:nvPr/>
        </p:nvSpPr>
        <p:spPr>
          <a:xfrm>
            <a:off x="2933065" y="3725042"/>
            <a:ext cx="685800" cy="1837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2988945" y="5297544"/>
            <a:ext cx="685800" cy="189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9050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Google Shape;169;g2912bcd3f23_1_6">
            <a:extLst>
              <a:ext uri="{FF2B5EF4-FFF2-40B4-BE49-F238E27FC236}">
                <a16:creationId xmlns:a16="http://schemas.microsoft.com/office/drawing/2014/main" id="{33054258-BCDC-8A43-BC5F-EF1E5B098673}"/>
              </a:ext>
            </a:extLst>
          </p:cNvPr>
          <p:cNvSpPr txBox="1">
            <a:spLocks/>
          </p:cNvSpPr>
          <p:nvPr/>
        </p:nvSpPr>
        <p:spPr>
          <a:xfrm>
            <a:off x="0" y="-17402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Next Steps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81AA55-70E0-5D16-8E20-CE87E9CE5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66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7"/>
    </mc:Choice>
    <mc:Fallback xmlns="">
      <p:transition spd="slow" advTm="46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g2912bcd3f23_1_6">
            <a:extLst>
              <a:ext uri="{FF2B5EF4-FFF2-40B4-BE49-F238E27FC236}">
                <a16:creationId xmlns:a16="http://schemas.microsoft.com/office/drawing/2014/main" id="{F3EC6F52-CA2E-BC43-BEC1-539B007D4680}"/>
              </a:ext>
            </a:extLst>
          </p:cNvPr>
          <p:cNvSpPr txBox="1">
            <a:spLocks/>
          </p:cNvSpPr>
          <p:nvPr/>
        </p:nvSpPr>
        <p:spPr>
          <a:xfrm>
            <a:off x="0" y="-17402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Business Recommendations: Utilize Key Predictors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FD0935D-71C8-1046-BE84-D90E626D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51333"/>
              </p:ext>
            </p:extLst>
          </p:nvPr>
        </p:nvGraphicFramePr>
        <p:xfrm>
          <a:off x="340360" y="1348316"/>
          <a:ext cx="8472170" cy="846244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552241">
                  <a:extLst>
                    <a:ext uri="{9D8B030D-6E8A-4147-A177-3AD203B41FA5}">
                      <a16:colId xmlns:a16="http://schemas.microsoft.com/office/drawing/2014/main" val="4223385757"/>
                    </a:ext>
                  </a:extLst>
                </a:gridCol>
                <a:gridCol w="5919929">
                  <a:extLst>
                    <a:ext uri="{9D8B030D-6E8A-4147-A177-3AD203B41FA5}">
                      <a16:colId xmlns:a16="http://schemas.microsoft.com/office/drawing/2014/main" val="1617658374"/>
                    </a:ext>
                  </a:extLst>
                </a:gridCol>
              </a:tblGrid>
              <a:tr h="84624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cs typeface="Arial"/>
                          <a:sym typeface="Arial"/>
                        </a:rPr>
                        <a:t>Geography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Implement attractive marketing strategies to Bank customers belonging to </a:t>
                      </a: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Germany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 to retain more.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9322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9CCCC8-4531-094A-B89E-C30CBE2C0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87737"/>
              </p:ext>
            </p:extLst>
          </p:nvPr>
        </p:nvGraphicFramePr>
        <p:xfrm>
          <a:off x="340360" y="2560378"/>
          <a:ext cx="8472170" cy="846244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552241">
                  <a:extLst>
                    <a:ext uri="{9D8B030D-6E8A-4147-A177-3AD203B41FA5}">
                      <a16:colId xmlns:a16="http://schemas.microsoft.com/office/drawing/2014/main" val="4223385757"/>
                    </a:ext>
                  </a:extLst>
                </a:gridCol>
                <a:gridCol w="5919929">
                  <a:extLst>
                    <a:ext uri="{9D8B030D-6E8A-4147-A177-3AD203B41FA5}">
                      <a16:colId xmlns:a16="http://schemas.microsoft.com/office/drawing/2014/main" val="1617658374"/>
                    </a:ext>
                  </a:extLst>
                </a:gridCol>
              </a:tblGrid>
              <a:tr h="84624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Introduce strategies to continue engaging </a:t>
                      </a: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Female</a:t>
                      </a: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 Bank Customers.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93225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96F6085-6B7D-8B4E-AF5E-ED8DB18B4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51402"/>
              </p:ext>
            </p:extLst>
          </p:nvPr>
        </p:nvGraphicFramePr>
        <p:xfrm>
          <a:off x="340360" y="3772440"/>
          <a:ext cx="8472170" cy="91440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552241">
                  <a:extLst>
                    <a:ext uri="{9D8B030D-6E8A-4147-A177-3AD203B41FA5}">
                      <a16:colId xmlns:a16="http://schemas.microsoft.com/office/drawing/2014/main" val="4223385757"/>
                    </a:ext>
                  </a:extLst>
                </a:gridCol>
                <a:gridCol w="5919929">
                  <a:extLst>
                    <a:ext uri="{9D8B030D-6E8A-4147-A177-3AD203B41FA5}">
                      <a16:colId xmlns:a16="http://schemas.microsoft.com/office/drawing/2014/main" val="1617658374"/>
                    </a:ext>
                  </a:extLst>
                </a:gridCol>
              </a:tblGrid>
              <a:tr h="84624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cs typeface="Arial"/>
                          <a:sym typeface="Arial"/>
                        </a:rPr>
                        <a:t>Age Distribution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Marketing strategies like saving offers, partnering with relevant businesses might retain matured customers over 35 years.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932255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8D7FBC8-BE5F-BD4B-890A-AF2B63F3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55322"/>
              </p:ext>
            </p:extLst>
          </p:nvPr>
        </p:nvGraphicFramePr>
        <p:xfrm>
          <a:off x="340360" y="4984502"/>
          <a:ext cx="8472170" cy="846244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552241">
                  <a:extLst>
                    <a:ext uri="{9D8B030D-6E8A-4147-A177-3AD203B41FA5}">
                      <a16:colId xmlns:a16="http://schemas.microsoft.com/office/drawing/2014/main" val="4223385757"/>
                    </a:ext>
                  </a:extLst>
                </a:gridCol>
                <a:gridCol w="5919929">
                  <a:extLst>
                    <a:ext uri="{9D8B030D-6E8A-4147-A177-3AD203B41FA5}">
                      <a16:colId xmlns:a16="http://schemas.microsoft.com/office/drawing/2014/main" val="1617658374"/>
                    </a:ext>
                  </a:extLst>
                </a:gridCol>
              </a:tblGrid>
              <a:tr h="84624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cs typeface="Arial"/>
                          <a:sym typeface="Arial"/>
                        </a:rPr>
                        <a:t>Activity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Trebuchet MS"/>
                        </a:rPr>
                        <a:t>Introduce new banking products or saving offers to keep engaging Customers and maintain their activity.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93225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92ECAA-5DE1-9250-0166-590C9C491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678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09"/>
    </mc:Choice>
    <mc:Fallback xmlns="">
      <p:transition spd="slow" advTm="7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12bcd3f23_0_1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Introduction and Business Case</a:t>
            </a:r>
            <a:endParaRPr sz="4200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sp>
        <p:nvSpPr>
          <p:cNvPr id="161" name="Google Shape;161;g2912bcd3f23_0_160"/>
          <p:cNvSpPr txBox="1">
            <a:spLocks noGrp="1"/>
          </p:cNvSpPr>
          <p:nvPr>
            <p:ph type="body" idx="1"/>
          </p:nvPr>
        </p:nvSpPr>
        <p:spPr>
          <a:xfrm>
            <a:off x="692200" y="1334800"/>
            <a:ext cx="10088400" cy="511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Bank Customer Churn: 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dirty="0">
                <a:latin typeface="Cambria" panose="02040503050406030204" pitchFamily="18" charset="0"/>
              </a:rPr>
              <a:t>Frequency with which customers leave bank or close account.</a:t>
            </a:r>
            <a:endParaRPr sz="9600" dirty="0">
              <a:latin typeface="Cambria" panose="020405030504060302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600"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Implications: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Financial loss</a:t>
            </a:r>
            <a:endParaRPr sz="9600" dirty="0"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Negative reputation and reduced client trust</a:t>
            </a:r>
            <a:endParaRPr sz="9600" dirty="0">
              <a:latin typeface="Cambria" panose="02040503050406030204" pitchFamily="18" charset="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600"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Solution: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dk1"/>
                </a:solidFill>
                <a:latin typeface="Cambria" panose="02040503050406030204" pitchFamily="18" charset="0"/>
              </a:rPr>
              <a:t>Decrease Bank Churn Rate</a:t>
            </a:r>
            <a:endParaRPr sz="9600" dirty="0">
              <a:solidFill>
                <a:schemeClr val="dk1"/>
              </a:solidFill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2" name="Google Shape;162;g2912bcd3f23_0_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5825" y="6168384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912bcd3f23_0_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925" y="5312512"/>
            <a:ext cx="3281573" cy="15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B751D8-87E2-1C4B-9272-6B0DF79D2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82"/>
    </mc:Choice>
    <mc:Fallback xmlns="">
      <p:transition spd="slow" advTm="6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12bcd3f23_1_6"/>
          <p:cNvSpPr txBox="1">
            <a:spLocks noGrp="1"/>
          </p:cNvSpPr>
          <p:nvPr>
            <p:ph type="body" idx="1"/>
          </p:nvPr>
        </p:nvSpPr>
        <p:spPr>
          <a:xfrm>
            <a:off x="631605" y="1255166"/>
            <a:ext cx="8596800" cy="516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To decrease Bank Customer Churn.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How: 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Develop the best model to predict Bank Customer Churn.</a:t>
            </a:r>
            <a:endParaRPr sz="9600" dirty="0"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Determine key predictors that affect Customer Churn.</a:t>
            </a:r>
            <a:endParaRPr sz="9600" dirty="0">
              <a:latin typeface="Cambria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b="1" dirty="0">
                <a:solidFill>
                  <a:schemeClr val="accent2"/>
                </a:solidFill>
                <a:latin typeface="Cambria" panose="02040503050406030204" pitchFamily="18" charset="0"/>
              </a:rPr>
              <a:t>Who:</a:t>
            </a:r>
            <a:endParaRPr sz="9600" b="1" dirty="0">
              <a:solidFill>
                <a:schemeClr val="accent2"/>
              </a:solidFill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Bank’s Marketing Team</a:t>
            </a:r>
            <a:endParaRPr sz="9600" dirty="0">
              <a:latin typeface="Cambria" panose="02040503050406030204" pitchFamily="18" charset="0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US" sz="9600" dirty="0">
                <a:latin typeface="Cambria" panose="02040503050406030204" pitchFamily="18" charset="0"/>
              </a:rPr>
              <a:t>Bank’s Operations Team</a:t>
            </a:r>
            <a:endParaRPr sz="9600"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2912bcd3f23_1_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Objective</a:t>
            </a:r>
            <a:endParaRPr sz="4200" dirty="0">
              <a:solidFill>
                <a:schemeClr val="lt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Google Shape;162;g2912bcd3f23_0_160">
            <a:extLst>
              <a:ext uri="{FF2B5EF4-FFF2-40B4-BE49-F238E27FC236}">
                <a16:creationId xmlns:a16="http://schemas.microsoft.com/office/drawing/2014/main" id="{10C62FFD-30C4-8443-A41D-3C7CAAF6DD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5825" y="6168384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F614CC-BDDA-1D41-8C0B-E52A2B65D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54"/>
    </mc:Choice>
    <mc:Fallback xmlns="">
      <p:transition spd="slow" advTm="43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12bcd3f23_1_12"/>
          <p:cNvSpPr txBox="1">
            <a:spLocks noGrp="1"/>
          </p:cNvSpPr>
          <p:nvPr>
            <p:ph type="body" idx="1"/>
          </p:nvPr>
        </p:nvSpPr>
        <p:spPr>
          <a:xfrm>
            <a:off x="502496" y="999900"/>
            <a:ext cx="10344573" cy="55384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98F98"/>
                </a:solidFill>
                <a:latin typeface="Cambria" panose="02040503050406030204" pitchFamily="18" charset="0"/>
              </a:rPr>
              <a:t>Date Source: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ambria" panose="02040503050406030204" pitchFamily="18" charset="0"/>
              </a:rPr>
              <a:t>Originally collected from undisclosed European bank.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ambria" panose="02040503050406030204" pitchFamily="18" charset="0"/>
              </a:rPr>
              <a:t>Downloaded from Kaggle: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i="1" dirty="0">
                <a:latin typeface="Cambria" panose="02040503050406030204" pitchFamily="18" charset="0"/>
              </a:rPr>
              <a:t>https://</a:t>
            </a:r>
            <a:r>
              <a:rPr lang="en-US" sz="1400" i="1" dirty="0" err="1">
                <a:latin typeface="Cambria" panose="02040503050406030204" pitchFamily="18" charset="0"/>
              </a:rPr>
              <a:t>www.kaggle.com</a:t>
            </a:r>
            <a:r>
              <a:rPr lang="en-US" sz="1400" i="1" dirty="0">
                <a:latin typeface="Cambria" panose="02040503050406030204" pitchFamily="18" charset="0"/>
              </a:rPr>
              <a:t>/datasets/</a:t>
            </a:r>
            <a:r>
              <a:rPr lang="en-US" sz="1400" i="1" dirty="0" err="1">
                <a:latin typeface="Cambria" panose="02040503050406030204" pitchFamily="18" charset="0"/>
              </a:rPr>
              <a:t>radheshyamkollipara</a:t>
            </a:r>
            <a:r>
              <a:rPr lang="en-US" sz="1400" i="1" dirty="0">
                <a:latin typeface="Cambria" panose="02040503050406030204" pitchFamily="18" charset="0"/>
              </a:rPr>
              <a:t>/bank-customer-churn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98F98"/>
                </a:solidFill>
                <a:latin typeface="Cambria" panose="02040503050406030204" pitchFamily="18" charset="0"/>
              </a:rPr>
              <a:t>Dataset Size: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ambria" panose="02040503050406030204" pitchFamily="18" charset="0"/>
              </a:rPr>
              <a:t>10,000 records of 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398F98"/>
                </a:solidFill>
                <a:latin typeface="Cambria" panose="02040503050406030204" pitchFamily="18" charset="0"/>
              </a:rPr>
              <a:t>Target Variable: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mbria" panose="02040503050406030204" pitchFamily="18" charset="0"/>
              </a:rPr>
              <a:t>Exited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ambria" panose="02040503050406030204" pitchFamily="18" charset="0"/>
              </a:rPr>
              <a:t>1- Churned Customer		0- Not Churned Customer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mbria" panose="02040503050406030204" pitchFamily="18" charset="0"/>
            </a:endParaRPr>
          </a:p>
          <a:p>
            <a:pPr marL="0" lvl="0" indent="0">
              <a:buNone/>
            </a:pPr>
            <a:r>
              <a:rPr lang="en-US" sz="2400" b="1" dirty="0">
                <a:solidFill>
                  <a:srgbClr val="398F98"/>
                </a:solidFill>
                <a:latin typeface="Cambria" panose="02040503050406030204" pitchFamily="18" charset="0"/>
              </a:rPr>
              <a:t>Customer Attributes: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Cambria" panose="02040503050406030204" pitchFamily="18" charset="0"/>
              </a:rPr>
              <a:t>14 columns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Cambria" panose="02040503050406030204" pitchFamily="18" charset="0"/>
            </a:endParaRPr>
          </a:p>
        </p:txBody>
      </p:sp>
      <p:pic>
        <p:nvPicPr>
          <p:cNvPr id="4" name="Google Shape;162;g2912bcd3f23_0_160">
            <a:extLst>
              <a:ext uri="{FF2B5EF4-FFF2-40B4-BE49-F238E27FC236}">
                <a16:creationId xmlns:a16="http://schemas.microsoft.com/office/drawing/2014/main" id="{638E4DE4-0E94-DD4F-8DB8-A52D4E7212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5825" y="6168384"/>
            <a:ext cx="2497752" cy="5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9;g2912bcd3f23_1_6">
            <a:extLst>
              <a:ext uri="{FF2B5EF4-FFF2-40B4-BE49-F238E27FC236}">
                <a16:creationId xmlns:a16="http://schemas.microsoft.com/office/drawing/2014/main" id="{82A891A7-725C-9943-A83E-6996D72BEE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Exploration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D4141A-4508-F34F-9BE4-2D8D148CE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7"/>
    </mc:Choice>
    <mc:Fallback xmlns="">
      <p:transition spd="slow" advTm="38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;g2912bcd3f23_1_6">
            <a:extLst>
              <a:ext uri="{FF2B5EF4-FFF2-40B4-BE49-F238E27FC236}">
                <a16:creationId xmlns:a16="http://schemas.microsoft.com/office/drawing/2014/main" id="{786FD689-45D3-8948-96D1-A632AF592B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Dictionary</a:t>
            </a:r>
          </a:p>
        </p:txBody>
      </p:sp>
      <p:graphicFrame>
        <p:nvGraphicFramePr>
          <p:cNvPr id="6" name="Google Shape;195;p5">
            <a:extLst>
              <a:ext uri="{FF2B5EF4-FFF2-40B4-BE49-F238E27FC236}">
                <a16:creationId xmlns:a16="http://schemas.microsoft.com/office/drawing/2014/main" id="{DB8A3DCB-423F-F24A-ADF5-7377E48A4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439568"/>
              </p:ext>
            </p:extLst>
          </p:nvPr>
        </p:nvGraphicFramePr>
        <p:xfrm>
          <a:off x="80010" y="999900"/>
          <a:ext cx="9326879" cy="57472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8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sym typeface="Roboto"/>
                        </a:rPr>
                        <a:t>Attribute</a:t>
                      </a:r>
                      <a:endParaRPr sz="1800" b="1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sym typeface="Roboto"/>
                        </a:rPr>
                        <a:t>Definition</a:t>
                      </a:r>
                      <a:endParaRPr sz="1800" b="1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87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</a:rPr>
                        <a:t>Target Variable:</a:t>
                      </a:r>
                      <a:endParaRPr sz="1800" b="1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68752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sym typeface="Roboto"/>
                        </a:rPr>
                        <a:t>Exited</a:t>
                      </a:r>
                      <a:endParaRPr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sym typeface="Roboto"/>
                        </a:rPr>
                        <a:t>Shows whether the customer has churned or not. </a:t>
                      </a:r>
                      <a:endParaRPr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685602"/>
                  </a:ext>
                </a:extLst>
              </a:tr>
              <a:tr h="382729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Arial"/>
                        </a:rPr>
                        <a:t>Customer’s Information and Demography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587559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Surname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Second name of the customer.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Geography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Location of the given customer.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Gender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Sex of the customer.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Age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Given age of the customer.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8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Estimated Salary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Given income of the said customer.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067934"/>
                  </a:ext>
                </a:extLst>
              </a:tr>
              <a:tr h="350335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Arial"/>
                        </a:rPr>
                        <a:t>Customer’s Account and Financial Information</a:t>
                      </a:r>
                      <a:endParaRPr sz="1800" b="1" i="0" u="none" strike="noStrike" cap="none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780267"/>
                  </a:ext>
                </a:extLst>
              </a:tr>
              <a:tr h="4102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Customer ID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Unique number given to every customer for identification.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1550805"/>
                  </a:ext>
                </a:extLst>
              </a:tr>
              <a:tr h="3994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Arial"/>
                        </a:rPr>
                        <a:t>Credit Score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Arial"/>
                        </a:rPr>
                        <a:t>Number indicating the credit worthiness of the customer</a:t>
                      </a:r>
                      <a:endParaRPr sz="1800" b="0" i="0" u="none" strike="noStrike" cap="none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+mn-ea"/>
                        <a:cs typeface="+mn-cs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188905"/>
                  </a:ext>
                </a:extLst>
              </a:tr>
              <a:tr h="43554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Tenure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Number of years the customer has been with the bank.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Roboto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Roboto"/>
                        </a:rPr>
                        <a:t>Balance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Amount of money currently in the given customer’s account.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Google Shape;162;g2912bcd3f23_0_160">
            <a:extLst>
              <a:ext uri="{FF2B5EF4-FFF2-40B4-BE49-F238E27FC236}">
                <a16:creationId xmlns:a16="http://schemas.microsoft.com/office/drawing/2014/main" id="{993608D9-2542-E04F-B383-F11955B066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EB1837-7C49-284D-8DA4-AC72E3D8E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98"/>
    </mc:Choice>
    <mc:Fallback xmlns="">
      <p:transition spd="slow" advTm="41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203;p6">
            <a:extLst>
              <a:ext uri="{FF2B5EF4-FFF2-40B4-BE49-F238E27FC236}">
                <a16:creationId xmlns:a16="http://schemas.microsoft.com/office/drawing/2014/main" id="{A8249576-140B-F540-B60E-017810EC6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711995"/>
              </p:ext>
            </p:extLst>
          </p:nvPr>
        </p:nvGraphicFramePr>
        <p:xfrm>
          <a:off x="0" y="999900"/>
          <a:ext cx="10092690" cy="4761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3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sym typeface="Roboto"/>
                        </a:rPr>
                        <a:t>Attribute</a:t>
                      </a:r>
                      <a:endParaRPr sz="2000" b="1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sym typeface="Roboto"/>
                        </a:rPr>
                        <a:t>Definition</a:t>
                      </a:r>
                      <a:endParaRPr sz="2000" b="1" dirty="0">
                        <a:solidFill>
                          <a:schemeClr val="accent2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dirty="0">
                          <a:solidFill>
                            <a:schemeClr val="accent2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  <a:sym typeface="Arial"/>
                        </a:rPr>
                        <a:t>Customer’s Account and Financial Information</a:t>
                      </a: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61433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Cambria" panose="02040503050406030204" pitchFamily="18" charset="0"/>
                          <a:sym typeface="Roboto"/>
                        </a:rPr>
                        <a:t>NumOfProducts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Number of products </a:t>
                      </a:r>
                      <a:r>
                        <a:rPr lang="en-US" sz="1800">
                          <a:latin typeface="Cambria" panose="02040503050406030204" pitchFamily="18" charset="0"/>
                          <a:sym typeface="Roboto"/>
                        </a:rPr>
                        <a:t>utilized by customer of </a:t>
                      </a: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the bank.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 err="1">
                          <a:latin typeface="Cambria" panose="02040503050406030204" pitchFamily="18" charset="0"/>
                          <a:sym typeface="Roboto"/>
                        </a:rPr>
                        <a:t>HasCrCard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An indication of whether the customer has been issued with a physical credit card or not.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 err="1">
                          <a:latin typeface="Cambria" panose="02040503050406030204" pitchFamily="18" charset="0"/>
                          <a:sym typeface="Roboto"/>
                        </a:rPr>
                        <a:t>IsActiveMember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An indication showing whether the customer is actively transacting in their account.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Complain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The number of complaints customer has raised with the bank before.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0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Satisfaction Score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Rating given by the customer to the bank indicating the quality of services offered.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Card Type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Level of the card that has been issued to the customer.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0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"/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Points Earned</a:t>
                      </a:r>
                      <a:endParaRPr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  <a:sym typeface="Roboto"/>
                        </a:rPr>
                        <a:t>Number of awarded points that has been given to the customer for transacting with the bank.</a:t>
                      </a:r>
                      <a:endParaRPr sz="1800" dirty="0">
                        <a:latin typeface="Cambria" panose="020405030504060302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Google Shape;169;g2912bcd3f23_1_6">
            <a:extLst>
              <a:ext uri="{FF2B5EF4-FFF2-40B4-BE49-F238E27FC236}">
                <a16:creationId xmlns:a16="http://schemas.microsoft.com/office/drawing/2014/main" id="{24FD44D0-0896-0740-A358-F310B7CCF8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Dictionary</a:t>
            </a:r>
          </a:p>
        </p:txBody>
      </p:sp>
      <p:pic>
        <p:nvPicPr>
          <p:cNvPr id="6" name="Google Shape;162;g2912bcd3f23_0_160">
            <a:extLst>
              <a:ext uri="{FF2B5EF4-FFF2-40B4-BE49-F238E27FC236}">
                <a16:creationId xmlns:a16="http://schemas.microsoft.com/office/drawing/2014/main" id="{7A8703BC-C9A3-DD4F-A40A-5AE8B8AA22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D94E8E-3BE8-8046-914E-72298A10C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2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4"/>
    </mc:Choice>
    <mc:Fallback xmlns="">
      <p:transition spd="slow" advTm="3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AD5EF6-C6F9-A343-BC1E-811E2BC9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4" y="1108710"/>
            <a:ext cx="9712536" cy="82179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398F98"/>
                </a:solidFill>
                <a:latin typeface="Cambria" panose="02040503050406030204" pitchFamily="18" charset="0"/>
              </a:rPr>
              <a:t>Prepare data for analysis by removing and modifying data</a:t>
            </a:r>
            <a:br>
              <a:rPr lang="en-US" sz="3600" b="1" dirty="0">
                <a:solidFill>
                  <a:srgbClr val="398F98"/>
                </a:solidFill>
                <a:latin typeface="Cambria" panose="02040503050406030204" pitchFamily="18" charset="0"/>
              </a:rPr>
            </a:br>
            <a:endParaRPr lang="en-US" dirty="0"/>
          </a:p>
        </p:txBody>
      </p:sp>
      <p:pic>
        <p:nvPicPr>
          <p:cNvPr id="4" name="Google Shape;162;g2912bcd3f23_0_160">
            <a:extLst>
              <a:ext uri="{FF2B5EF4-FFF2-40B4-BE49-F238E27FC236}">
                <a16:creationId xmlns:a16="http://schemas.microsoft.com/office/drawing/2014/main" id="{77C094AF-8F7B-B64B-9D4E-575D7E9735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9;g2912bcd3f23_1_6">
            <a:extLst>
              <a:ext uri="{FF2B5EF4-FFF2-40B4-BE49-F238E27FC236}">
                <a16:creationId xmlns:a16="http://schemas.microsoft.com/office/drawing/2014/main" id="{3CFB247D-14A0-C748-97B7-007AAF4814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Data Processing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4EFEFB1-2E7D-FF40-B30D-F47AF6E93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9039"/>
              </p:ext>
            </p:extLst>
          </p:nvPr>
        </p:nvGraphicFramePr>
        <p:xfrm>
          <a:off x="12804" y="1930500"/>
          <a:ext cx="2856126" cy="70104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2856126">
                  <a:extLst>
                    <a:ext uri="{9D8B030D-6E8A-4147-A177-3AD203B41FA5}">
                      <a16:colId xmlns:a16="http://schemas.microsoft.com/office/drawing/2014/main" val="3722505247"/>
                    </a:ext>
                  </a:extLst>
                </a:gridCol>
              </a:tblGrid>
              <a:tr h="606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Dropping Unwanted </a:t>
                      </a:r>
                    </a:p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Variables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3018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501D27D-37B2-7A46-AC3F-922DF5A03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59596"/>
              </p:ext>
            </p:extLst>
          </p:nvPr>
        </p:nvGraphicFramePr>
        <p:xfrm>
          <a:off x="3445614" y="1930500"/>
          <a:ext cx="3058056" cy="70104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3058056">
                  <a:extLst>
                    <a:ext uri="{9D8B030D-6E8A-4147-A177-3AD203B41FA5}">
                      <a16:colId xmlns:a16="http://schemas.microsoft.com/office/drawing/2014/main" val="3722505247"/>
                    </a:ext>
                  </a:extLst>
                </a:gridCol>
              </a:tblGrid>
              <a:tr h="606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Exploring Missing </a:t>
                      </a:r>
                    </a:p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Variables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3018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2F48B4A-46CD-2843-A780-DBCA4D7D6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66923"/>
              </p:ext>
            </p:extLst>
          </p:nvPr>
        </p:nvGraphicFramePr>
        <p:xfrm>
          <a:off x="6971787" y="1930500"/>
          <a:ext cx="3227367" cy="70104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3227367">
                  <a:extLst>
                    <a:ext uri="{9D8B030D-6E8A-4147-A177-3AD203B41FA5}">
                      <a16:colId xmlns:a16="http://schemas.microsoft.com/office/drawing/2014/main" val="3722505247"/>
                    </a:ext>
                  </a:extLst>
                </a:gridCol>
              </a:tblGrid>
              <a:tr h="606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Encoding Variables</a:t>
                      </a:r>
                    </a:p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</a:rPr>
                        <a:t>Dummy Coding Variables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3018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F66FFB-6777-EE46-B961-E86E804F32AD}"/>
              </a:ext>
            </a:extLst>
          </p:cNvPr>
          <p:cNvSpPr txBox="1"/>
          <p:nvPr/>
        </p:nvSpPr>
        <p:spPr>
          <a:xfrm>
            <a:off x="127104" y="2666142"/>
            <a:ext cx="295899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</a:rPr>
              <a:t>Variables Dropped: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RowNumber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CustomerID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Surname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Complain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29363-59FE-C248-AAB8-6A060C98AE9F}"/>
              </a:ext>
            </a:extLst>
          </p:cNvPr>
          <p:cNvSpPr txBox="1"/>
          <p:nvPr/>
        </p:nvSpPr>
        <p:spPr>
          <a:xfrm>
            <a:off x="3445614" y="2716207"/>
            <a:ext cx="3058056" cy="1702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All the variables have 10,000 records.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Hence, there are no null values.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F9C53-9437-0443-B418-165A1B9ADEC1}"/>
              </a:ext>
            </a:extLst>
          </p:cNvPr>
          <p:cNvSpPr txBox="1"/>
          <p:nvPr/>
        </p:nvSpPr>
        <p:spPr>
          <a:xfrm>
            <a:off x="7074657" y="2752290"/>
            <a:ext cx="4275333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</a:rPr>
              <a:t>Encoded Variable: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Gender: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Female encoded to 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Male encoded to 1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</a:rPr>
              <a:t>Dummy Coding Categorical Variables: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Geography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rPr>
              <a:t>Card Type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39033B0-74BA-0F49-AE9F-730EEDE4C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598500"/>
              </p:ext>
            </p:extLst>
          </p:nvPr>
        </p:nvGraphicFramePr>
        <p:xfrm>
          <a:off x="910642" y="5643885"/>
          <a:ext cx="8128000" cy="701040"/>
        </p:xfrm>
        <a:graphic>
          <a:graphicData uri="http://schemas.openxmlformats.org/drawingml/2006/table">
            <a:tbl>
              <a:tblPr firstRow="1" bandRow="1">
                <a:tableStyleId>{2A52C764-31B2-4004-881F-B1FC527E4B00}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78745431"/>
                    </a:ext>
                  </a:extLst>
                </a:gridCol>
              </a:tblGrid>
              <a:tr h="57824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sym typeface="Arial"/>
                        </a:rPr>
                        <a:t>Resulting Total Number of Variables for Analysis: </a:t>
                      </a:r>
                    </a:p>
                    <a:p>
                      <a:pPr algn="ctr"/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sym typeface="Arial"/>
                        </a:rPr>
                        <a:t>14 Variables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24898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2C9D55-E736-4342-953E-58074507E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17"/>
    </mc:Choice>
    <mc:Fallback xmlns="">
      <p:transition spd="slow" advTm="7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E80747-1B22-4F4E-8A46-C5137E4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80" y="999900"/>
            <a:ext cx="9589770" cy="4966559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Cambria" panose="02040503050406030204" pitchFamily="18" charset="0"/>
                <a:ea typeface="+mn-ea"/>
                <a:cs typeface="+mn-cs"/>
                <a:sym typeface="Arial"/>
              </a:rPr>
              <a:t>Applied Models: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For our machine learning and prediction, we settled on training and testing six models namely: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Logistic Regression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KNN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Naive Bayes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Decision Tree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Random Forest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Artificial Neural Network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  <a:sym typeface="Roboto"/>
              </a:rPr>
              <a:t>Deep Learning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+mn-ea"/>
              <a:cs typeface="+mn-cs"/>
              <a:sym typeface="Arial"/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9" name="Google Shape;169;g2912bcd3f23_1_6">
            <a:extLst>
              <a:ext uri="{FF2B5EF4-FFF2-40B4-BE49-F238E27FC236}">
                <a16:creationId xmlns:a16="http://schemas.microsoft.com/office/drawing/2014/main" id="{930BD5B6-5C6A-7243-8F70-9A72E579D4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Churn Model Approaches, Training and Testing</a:t>
            </a:r>
          </a:p>
        </p:txBody>
      </p:sp>
      <p:pic>
        <p:nvPicPr>
          <p:cNvPr id="10" name="Google Shape;162;g2912bcd3f23_0_160">
            <a:extLst>
              <a:ext uri="{FF2B5EF4-FFF2-40B4-BE49-F238E27FC236}">
                <a16:creationId xmlns:a16="http://schemas.microsoft.com/office/drawing/2014/main" id="{D47C3BF0-7BF9-DA4E-952C-5A0C720B04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7255" y="6135417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model approaches">
            <a:hlinkClick r:id="" action="ppaction://media"/>
            <a:extLst>
              <a:ext uri="{FF2B5EF4-FFF2-40B4-BE49-F238E27FC236}">
                <a16:creationId xmlns:a16="http://schemas.microsoft.com/office/drawing/2014/main" id="{25EA2599-45B4-CE14-4CC8-B23145C04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8958" y="56445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2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;g2912bcd3f23_1_6">
            <a:extLst>
              <a:ext uri="{FF2B5EF4-FFF2-40B4-BE49-F238E27FC236}">
                <a16:creationId xmlns:a16="http://schemas.microsoft.com/office/drawing/2014/main" id="{F49A68B4-4954-C74B-AC23-DEDD008EAA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99900"/>
          </a:xfrm>
          <a:prstGeom prst="rect">
            <a:avLst/>
          </a:prstGeom>
          <a:gradFill>
            <a:gsLst>
              <a:gs pos="0">
                <a:srgbClr val="88CBD2"/>
              </a:gs>
              <a:gs pos="100000">
                <a:srgbClr val="428D9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dirty="0">
                <a:solidFill>
                  <a:schemeClr val="lt1"/>
                </a:solidFill>
                <a:latin typeface="Cambria" panose="02040503050406030204" pitchFamily="18" charset="0"/>
              </a:rPr>
              <a:t>Churn Model Approaches and Metrics</a:t>
            </a:r>
          </a:p>
        </p:txBody>
      </p:sp>
      <p:graphicFrame>
        <p:nvGraphicFramePr>
          <p:cNvPr id="6" name="Google Shape;269;p14">
            <a:extLst>
              <a:ext uri="{FF2B5EF4-FFF2-40B4-BE49-F238E27FC236}">
                <a16:creationId xmlns:a16="http://schemas.microsoft.com/office/drawing/2014/main" id="{BFA7F99F-DAB2-9645-9454-F8CBCD7EB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654340"/>
              </p:ext>
            </p:extLst>
          </p:nvPr>
        </p:nvGraphicFramePr>
        <p:xfrm>
          <a:off x="91441" y="1039905"/>
          <a:ext cx="9602807" cy="5053124"/>
        </p:xfrm>
        <a:graphic>
          <a:graphicData uri="http://schemas.openxmlformats.org/drawingml/2006/table">
            <a:tbl>
              <a:tblPr firstRow="1" bandRow="1">
                <a:noFill/>
                <a:tableStyleId>{2A52C764-31B2-4004-881F-B1FC527E4B00}</a:tableStyleId>
              </a:tblPr>
              <a:tblGrid>
                <a:gridCol w="2092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486">
                  <a:extLst>
                    <a:ext uri="{9D8B030D-6E8A-4147-A177-3AD203B41FA5}">
                      <a16:colId xmlns:a16="http://schemas.microsoft.com/office/drawing/2014/main" val="3891006286"/>
                    </a:ext>
                  </a:extLst>
                </a:gridCol>
                <a:gridCol w="1547785">
                  <a:extLst>
                    <a:ext uri="{9D8B030D-6E8A-4147-A177-3AD203B41FA5}">
                      <a16:colId xmlns:a16="http://schemas.microsoft.com/office/drawing/2014/main" val="4134090401"/>
                    </a:ext>
                  </a:extLst>
                </a:gridCol>
                <a:gridCol w="1591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1385">
                  <a:extLst>
                    <a:ext uri="{9D8B030D-6E8A-4147-A177-3AD203B41FA5}">
                      <a16:colId xmlns:a16="http://schemas.microsoft.com/office/drawing/2014/main" val="1937482833"/>
                    </a:ext>
                  </a:extLst>
                </a:gridCol>
              </a:tblGrid>
              <a:tr h="79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mbria" panose="02040503050406030204" pitchFamily="18" charset="0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sz="24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Roboto"/>
                        </a:rPr>
                        <a:t>ROC AUC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Arial"/>
                        </a:rPr>
                        <a:t>Precision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Arial"/>
                        </a:rPr>
                        <a:t>Recall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Arial"/>
                        </a:rPr>
                        <a:t>F1 Score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Boosted Forest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sym typeface="Arial"/>
                        </a:rPr>
                        <a:t>0.85</a:t>
                      </a:r>
                      <a:endParaRPr sz="1800" b="0" i="0" u="none" strike="noStrike" cap="none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0.84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sym typeface="Arial"/>
                        </a:rPr>
                        <a:t>0.88</a:t>
                      </a:r>
                      <a:endParaRPr sz="1800" b="0" i="0" u="none" strike="noStrike" cap="none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0.25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0.39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1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Random Forest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sym typeface="Arial"/>
                        </a:rPr>
                        <a:t>0.85</a:t>
                      </a:r>
                      <a:endParaRPr sz="1800" b="0" i="0" u="none" strike="noStrike" cap="none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0.84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sym typeface="Arial"/>
                        </a:rPr>
                        <a:t>0.88</a:t>
                      </a:r>
                      <a:endParaRPr sz="1800" b="0" i="0" u="none" strike="noStrike" cap="none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0.25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0.39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1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Deep Learning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0.84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sym typeface="Arial"/>
                        </a:rPr>
                        <a:t>0.86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0.84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sym typeface="Arial"/>
                        </a:rPr>
                        <a:t>0.38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sym typeface="Arial"/>
                        </a:rPr>
                        <a:t>0.53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8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Artificial Neural Network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0.76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0.81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0.69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0.20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0.31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31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Logistic Regression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0.69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0.79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0.41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0.05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0.09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31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mbria" panose="02040503050406030204" pitchFamily="18" charset="0"/>
                        </a:rPr>
                        <a:t>KNN Model</a:t>
                      </a:r>
                      <a:endParaRPr sz="1800" dirty="0">
                        <a:latin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0.66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0.79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0.50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0.01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0.02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131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Roboto"/>
                          <a:cs typeface="Roboto"/>
                          <a:sym typeface="Arial"/>
                        </a:rPr>
                        <a:t>Naïve Bayes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0.54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0.54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0.24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0.53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sym typeface="Arial"/>
                        </a:rPr>
                        <a:t>0.33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6572251"/>
                  </a:ext>
                </a:extLst>
              </a:tr>
            </a:tbl>
          </a:graphicData>
        </a:graphic>
      </p:graphicFrame>
      <p:pic>
        <p:nvPicPr>
          <p:cNvPr id="7" name="Google Shape;162;g2912bcd3f23_0_160">
            <a:extLst>
              <a:ext uri="{FF2B5EF4-FFF2-40B4-BE49-F238E27FC236}">
                <a16:creationId xmlns:a16="http://schemas.microsoft.com/office/drawing/2014/main" id="{17AA2155-CBBB-0340-9A54-071BAF24E2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4228" y="6223629"/>
            <a:ext cx="2497752" cy="5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etrics">
            <a:hlinkClick r:id="" action="ppaction://media"/>
            <a:extLst>
              <a:ext uri="{FF2B5EF4-FFF2-40B4-BE49-F238E27FC236}">
                <a16:creationId xmlns:a16="http://schemas.microsoft.com/office/drawing/2014/main" id="{53813370-CAEF-2B36-3896-69CEF610B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832" y="61634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</TotalTime>
  <Words>829</Words>
  <Application>Microsoft Office PowerPoint</Application>
  <PresentationFormat>Widescreen</PresentationFormat>
  <Paragraphs>217</Paragraphs>
  <Slides>16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Cambria</vt:lpstr>
      <vt:lpstr>Arial</vt:lpstr>
      <vt:lpstr>Wingdings</vt:lpstr>
      <vt:lpstr>Roboto</vt:lpstr>
      <vt:lpstr>Noto Sans Symbols</vt:lpstr>
      <vt:lpstr>Trebuchet MS</vt:lpstr>
      <vt:lpstr>Facet</vt:lpstr>
      <vt:lpstr>PowerPoint Presentation</vt:lpstr>
      <vt:lpstr>Introduction and Business Case</vt:lpstr>
      <vt:lpstr>Objective</vt:lpstr>
      <vt:lpstr>PowerPoint Presentation</vt:lpstr>
      <vt:lpstr>PowerPoint Presentation</vt:lpstr>
      <vt:lpstr>PowerPoint Presentation</vt:lpstr>
      <vt:lpstr>Prepare data for analysis by removing and modifying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koech</dc:creator>
  <cp:lastModifiedBy>Hema Ravi Teja Bollam</cp:lastModifiedBy>
  <cp:revision>12</cp:revision>
  <dcterms:created xsi:type="dcterms:W3CDTF">2023-10-12T10:53:57Z</dcterms:created>
  <dcterms:modified xsi:type="dcterms:W3CDTF">2023-10-23T02:05:35Z</dcterms:modified>
</cp:coreProperties>
</file>